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62" r:id="rId3"/>
    <p:sldId id="309" r:id="rId4"/>
    <p:sldId id="318" r:id="rId5"/>
    <p:sldId id="316" r:id="rId6"/>
    <p:sldId id="315" r:id="rId7"/>
    <p:sldId id="317" r:id="rId8"/>
    <p:sldId id="313" r:id="rId9"/>
    <p:sldId id="29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422AF3-52D3-BAE7-5EB2-880BA654721B}" name="Fabrizio Sulpizio" initials="FS" userId="6fbfc44194424c7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849A"/>
    <a:srgbClr val="B01513"/>
    <a:srgbClr val="EA6312"/>
    <a:srgbClr val="000000"/>
    <a:srgbClr val="E6B729"/>
    <a:srgbClr val="6AAC90"/>
    <a:srgbClr val="4768C5"/>
    <a:srgbClr val="CAC5EB"/>
    <a:srgbClr val="427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49314-1E4A-4432-A4F9-ED80A6177197}" v="33" dt="2025-03-17T15:45:47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86E8B-9FE1-4A34-A247-4991160C495E}" type="datetimeFigureOut">
              <a:rPr lang="it-IT" smtClean="0"/>
              <a:t>07/04/2025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84D6F-D4D8-47FB-873C-25EB5BC89E4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11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4D6F-D4D8-47FB-873C-25EB5BC89E4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36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4D6F-D4D8-47FB-873C-25EB5BC89E4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48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2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385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39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3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0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5DD884B4-E612-4AF0-8F47-156D461C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9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2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0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3739A1-67A5-4ECF-A5A3-2F2D953969A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38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UcnwvpxwGM?start=59&amp;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342D4528-345D-39D4-B742-3119C2C6B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9" b="872"/>
          <a:stretch/>
        </p:blipFill>
        <p:spPr>
          <a:xfrm>
            <a:off x="3199051" y="-86710"/>
            <a:ext cx="8391427" cy="4720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020BDC-FE14-CE47-24C5-0CB7097A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12" y="5145846"/>
            <a:ext cx="11905788" cy="155934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/>
                </a:solidFill>
              </a:rPr>
              <a:t>Fabrizio Sulpizio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Projects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b="1" dirty="0">
              <a:solidFill>
                <a:schemeClr val="tx1"/>
              </a:solidFill>
              <a:latin typeface="Grandview Display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162"/>
    </mc:Choice>
    <mc:Fallback xmlns="">
      <p:transition spd="slow" advTm="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3" y="452718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Metarehab</a:t>
            </a:r>
            <a:r>
              <a:rPr lang="it-IT" dirty="0"/>
              <a:t>: a </a:t>
            </a:r>
            <a:r>
              <a:rPr lang="it-IT" dirty="0" err="1"/>
              <a:t>Gamified</a:t>
            </a:r>
            <a:r>
              <a:rPr lang="it-IT" dirty="0"/>
              <a:t> VR app for neurodegenerative disorders </a:t>
            </a:r>
            <a:r>
              <a:rPr lang="it-IT" dirty="0" err="1"/>
              <a:t>rehabilitation</a:t>
            </a:r>
            <a:r>
              <a:rPr lang="it-IT" dirty="0"/>
              <a:t> (IEEE GEM 2024)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525F5E-8F0C-F691-87D3-3F4E47249BAA}"/>
              </a:ext>
            </a:extLst>
          </p:cNvPr>
          <p:cNvSpPr txBox="1"/>
          <p:nvPr/>
        </p:nvSpPr>
        <p:spPr>
          <a:xfrm>
            <a:off x="407163" y="3150010"/>
            <a:ext cx="56108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Features</a:t>
            </a:r>
          </a:p>
          <a:p>
            <a:pPr algn="ctr"/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Physical</a:t>
            </a:r>
            <a:r>
              <a:rPr lang="it-IT" dirty="0"/>
              <a:t> &amp; cognitive </a:t>
            </a:r>
            <a:r>
              <a:rPr lang="it-IT" dirty="0" err="1"/>
              <a:t>stimulation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VR-</a:t>
            </a:r>
            <a:r>
              <a:rPr lang="it-IT" dirty="0" err="1"/>
              <a:t>based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Hand tracking &amp; </a:t>
            </a:r>
            <a:r>
              <a:rPr lang="it-IT" dirty="0" err="1"/>
              <a:t>automated</a:t>
            </a:r>
            <a:r>
              <a:rPr lang="it-IT" dirty="0"/>
              <a:t> pose </a:t>
            </a:r>
            <a:r>
              <a:rPr lang="it-IT" dirty="0" err="1"/>
              <a:t>recognition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Fine-</a:t>
            </a:r>
            <a:r>
              <a:rPr lang="it-IT" dirty="0" err="1"/>
              <a:t>grained</a:t>
            </a:r>
            <a:r>
              <a:rPr lang="it-IT" dirty="0"/>
              <a:t> hand </a:t>
            </a:r>
            <a:r>
              <a:rPr lang="it-IT" dirty="0" err="1"/>
              <a:t>movements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Indirect</a:t>
            </a:r>
            <a:r>
              <a:rPr lang="it-IT" dirty="0"/>
              <a:t> non-</a:t>
            </a:r>
            <a:r>
              <a:rPr lang="it-IT" dirty="0" err="1"/>
              <a:t>tracked</a:t>
            </a:r>
            <a:r>
              <a:rPr lang="it-IT" dirty="0"/>
              <a:t> muscles </a:t>
            </a:r>
            <a:r>
              <a:rPr lang="it-IT" dirty="0" err="1"/>
              <a:t>stimulation</a:t>
            </a:r>
            <a:endParaRPr lang="it-IT" dirty="0"/>
          </a:p>
        </p:txBody>
      </p:sp>
      <p:pic>
        <p:nvPicPr>
          <p:cNvPr id="3" name="Immagine 2" descr="Immagine che contiene Policromia, arte, Arte frattale">
            <a:extLst>
              <a:ext uri="{FF2B5EF4-FFF2-40B4-BE49-F238E27FC236}">
                <a16:creationId xmlns:a16="http://schemas.microsoft.com/office/drawing/2014/main" id="{8C015248-EBD7-DF0E-72B6-8B0E9853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78" y="326429"/>
            <a:ext cx="11476306" cy="820555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16177F-8A2C-9AD1-49D3-F135D2D58F18}"/>
              </a:ext>
            </a:extLst>
          </p:cNvPr>
          <p:cNvSpPr txBox="1"/>
          <p:nvPr/>
        </p:nvSpPr>
        <p:spPr>
          <a:xfrm>
            <a:off x="6425157" y="3150010"/>
            <a:ext cx="541045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err="1"/>
              <a:t>Effects</a:t>
            </a:r>
            <a:endParaRPr lang="it-IT" sz="2000" dirty="0"/>
          </a:p>
          <a:p>
            <a:pPr algn="ctr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standard </a:t>
            </a:r>
            <a:r>
              <a:rPr lang="it-IT" dirty="0" err="1"/>
              <a:t>approach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At-home </a:t>
            </a:r>
            <a:r>
              <a:rPr lang="it-IT" dirty="0" err="1"/>
              <a:t>feasibility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medical</a:t>
            </a:r>
            <a:r>
              <a:rPr lang="it-IT" dirty="0"/>
              <a:t> </a:t>
            </a:r>
            <a:r>
              <a:rPr lang="it-IT" dirty="0" err="1"/>
              <a:t>supervision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Comprehensive </a:t>
            </a:r>
            <a:r>
              <a:rPr lang="it-IT" dirty="0" err="1"/>
              <a:t>rehabilitation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Financial </a:t>
            </a:r>
            <a:r>
              <a:rPr lang="it-IT" dirty="0" err="1"/>
              <a:t>sustainability</a:t>
            </a:r>
            <a:endParaRPr lang="it-IT" dirty="0"/>
          </a:p>
        </p:txBody>
      </p:sp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10315A2-F022-D710-73CA-4749B04B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952" y="583604"/>
            <a:ext cx="1602697" cy="11387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485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265F7-13DF-B55D-C549-7767FE30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9" y="357333"/>
            <a:ext cx="11217843" cy="1651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MetaRehab</a:t>
            </a:r>
            <a:r>
              <a:rPr lang="en-US" sz="4400" dirty="0">
                <a:solidFill>
                  <a:schemeClr val="tx1"/>
                </a:solidFill>
              </a:rPr>
              <a:t>:</a:t>
            </a:r>
            <a:br>
              <a:rPr lang="it-IT" sz="2800" dirty="0"/>
            </a:br>
            <a:r>
              <a:rPr lang="en-US" sz="2800" dirty="0">
                <a:solidFill>
                  <a:schemeClr val="tx1"/>
                </a:solidFill>
              </a:rPr>
              <a:t>An affordable, engaging VR system for independent home rehabilitation in neurodegenerative disorders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wearing a virtual reality headset&#10;&#10;AI-generated content may be incorrect.">
            <a:extLst>
              <a:ext uri="{FF2B5EF4-FFF2-40B4-BE49-F238E27FC236}">
                <a16:creationId xmlns:a16="http://schemas.microsoft.com/office/drawing/2014/main" id="{C156BBDC-49DC-E610-1836-704F89844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2" y="2160307"/>
            <a:ext cx="4267796" cy="4191585"/>
          </a:xfrm>
          <a:prstGeom prst="rect">
            <a:avLst/>
          </a:prstGeom>
        </p:spPr>
      </p:pic>
      <p:pic>
        <p:nvPicPr>
          <p:cNvPr id="8" name="Picture 7" descr="A screenshot of a video game">
            <a:extLst>
              <a:ext uri="{FF2B5EF4-FFF2-40B4-BE49-F238E27FC236}">
                <a16:creationId xmlns:a16="http://schemas.microsoft.com/office/drawing/2014/main" id="{CFA44633-86E8-50D1-5859-1277B31C6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28" y="2160307"/>
            <a:ext cx="414395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66" y="396735"/>
            <a:ext cx="9974264" cy="140053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Aware: desktop VR for Social Anxiety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6AE398A-CAF4-45FD-F2E0-147336FB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9" y="1943873"/>
            <a:ext cx="7611537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9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68" y="268048"/>
            <a:ext cx="9974264" cy="140053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Alptech Project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C527BF-3279-DDFF-2E5E-58A20507E8E9}"/>
              </a:ext>
            </a:extLst>
          </p:cNvPr>
          <p:cNvSpPr txBox="1"/>
          <p:nvPr/>
        </p:nvSpPr>
        <p:spPr>
          <a:xfrm>
            <a:off x="2138566" y="1483912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Sense</a:t>
            </a:r>
            <a:r>
              <a:rPr lang="it-IT" dirty="0"/>
              <a:t> the City                                                                      </a:t>
            </a:r>
            <a:r>
              <a:rPr lang="it-IT" dirty="0" err="1"/>
              <a:t>Augmented</a:t>
            </a:r>
            <a:r>
              <a:rPr lang="it-IT" dirty="0"/>
              <a:t> </a:t>
            </a:r>
            <a:r>
              <a:rPr lang="it-IT" dirty="0" err="1"/>
              <a:t>Aostae</a:t>
            </a:r>
            <a:endParaRPr lang="it-IT" dirty="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F5C8108-76B6-493C-9E86-BC0A26B3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93" y="2237925"/>
            <a:ext cx="4546175" cy="4011935"/>
          </a:xfrm>
          <a:prstGeom prst="rect">
            <a:avLst/>
          </a:prstGeom>
        </p:spPr>
      </p:pic>
      <p:pic>
        <p:nvPicPr>
          <p:cNvPr id="9" name="Picture 8" descr="A screenshot of a video game">
            <a:extLst>
              <a:ext uri="{FF2B5EF4-FFF2-40B4-BE49-F238E27FC236}">
                <a16:creationId xmlns:a16="http://schemas.microsoft.com/office/drawing/2014/main" id="{1D261417-BC65-ACB5-B091-B1ECA632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20" y="2237925"/>
            <a:ext cx="4201554" cy="40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7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" y="452718"/>
            <a:ext cx="11849877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Holo-BLSD</a:t>
            </a:r>
            <a:br>
              <a:rPr lang="it-IT" dirty="0"/>
            </a:br>
            <a:r>
              <a:rPr lang="en-US" sz="2200" dirty="0"/>
              <a:t>Mixed Reality based self-training and self-assessment tool for emergency first responder procedures in case of cardiac arrest.</a:t>
            </a:r>
            <a:endParaRPr lang="it-IT" sz="2200" dirty="0"/>
          </a:p>
        </p:txBody>
      </p:sp>
      <p:pic>
        <p:nvPicPr>
          <p:cNvPr id="4" name="Online Media 3" title="Holo-BLSD">
            <a:hlinkClick r:id="" action="ppaction://media"/>
            <a:extLst>
              <a:ext uri="{FF2B5EF4-FFF2-40B4-BE49-F238E27FC236}">
                <a16:creationId xmlns:a16="http://schemas.microsoft.com/office/drawing/2014/main" id="{10C2E133-67D5-12DC-F7BE-693BE2BA754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1880" y="1853248"/>
            <a:ext cx="8288240" cy="4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68" y="214118"/>
            <a:ext cx="9974264" cy="140053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Other projects &amp; accomplishments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E7809-EE49-63E7-D40D-8E7C2525F3A9}"/>
              </a:ext>
            </a:extLst>
          </p:cNvPr>
          <p:cNvSpPr txBox="1"/>
          <p:nvPr/>
        </p:nvSpPr>
        <p:spPr>
          <a:xfrm>
            <a:off x="435200" y="1152983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Team finder -</a:t>
            </a:r>
          </a:p>
          <a:p>
            <a:pPr algn="ctr"/>
            <a:r>
              <a:rPr lang="it-IT" dirty="0"/>
              <a:t>Mobile app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@ Polito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1A45C0-15A5-4966-344C-A87F36DCE156}"/>
              </a:ext>
            </a:extLst>
          </p:cNvPr>
          <p:cNvSpPr txBox="1"/>
          <p:nvPr/>
        </p:nvSpPr>
        <p:spPr>
          <a:xfrm>
            <a:off x="6226758" y="1152983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Computer Graphics @ Polito</a:t>
            </a:r>
          </a:p>
        </p:txBody>
      </p:sp>
      <p:pic>
        <p:nvPicPr>
          <p:cNvPr id="10" name="Immagine 9" descr="Immagine che contiene testo, schermata, Carattere, numero">
            <a:extLst>
              <a:ext uri="{FF2B5EF4-FFF2-40B4-BE49-F238E27FC236}">
                <a16:creationId xmlns:a16="http://schemas.microsoft.com/office/drawing/2014/main" id="{0354A472-7BC0-6C0C-6ED7-6962CD69E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" b="7744"/>
          <a:stretch/>
        </p:blipFill>
        <p:spPr>
          <a:xfrm>
            <a:off x="809366" y="2296938"/>
            <a:ext cx="2593832" cy="4076960"/>
          </a:xfrm>
          <a:prstGeom prst="rect">
            <a:avLst/>
          </a:prstGeom>
        </p:spPr>
      </p:pic>
      <p:pic>
        <p:nvPicPr>
          <p:cNvPr id="4" name="Picture 3" descr="A room with a tv and a couch&#10;&#10;AI-generated content may be incorrect.">
            <a:extLst>
              <a:ext uri="{FF2B5EF4-FFF2-40B4-BE49-F238E27FC236}">
                <a16:creationId xmlns:a16="http://schemas.microsoft.com/office/drawing/2014/main" id="{B9303A0F-FB73-0DD5-8CD0-08573CB7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8" y="2231624"/>
            <a:ext cx="754485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60574C-AFAB-FBCE-BED7-08F404E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68" y="214118"/>
            <a:ext cx="9974264" cy="140053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Other projects &amp; accomplishments II</a:t>
            </a:r>
          </a:p>
        </p:txBody>
      </p:sp>
      <p:pic>
        <p:nvPicPr>
          <p:cNvPr id="4" name="Immagine 3" descr="Immagine che contiene schermata, mappa">
            <a:extLst>
              <a:ext uri="{FF2B5EF4-FFF2-40B4-BE49-F238E27FC236}">
                <a16:creationId xmlns:a16="http://schemas.microsoft.com/office/drawing/2014/main" id="{91726C25-1819-3C18-6D87-5ADEA7A2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" y="2076312"/>
            <a:ext cx="5353899" cy="33148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E7809-EE49-63E7-D40D-8E7C2525F3A9}"/>
              </a:ext>
            </a:extLst>
          </p:cNvPr>
          <p:cNvSpPr txBox="1"/>
          <p:nvPr/>
        </p:nvSpPr>
        <p:spPr>
          <a:xfrm>
            <a:off x="396593" y="1152982"/>
            <a:ext cx="4746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ULISSES 2022 – </a:t>
            </a:r>
            <a:r>
              <a:rPr lang="en-US" dirty="0"/>
              <a:t>The University of Lisbon</a:t>
            </a:r>
          </a:p>
          <a:p>
            <a:pPr algn="ctr"/>
            <a:r>
              <a:rPr lang="en-US" dirty="0"/>
              <a:t>Interdisciplinary Studies on Sustainable </a:t>
            </a:r>
          </a:p>
          <a:p>
            <a:pPr algn="ctr"/>
            <a:r>
              <a:rPr lang="en-US" dirty="0"/>
              <a:t>Environment and Seas (winning project)</a:t>
            </a:r>
            <a:endParaRPr lang="it-IT" dirty="0"/>
          </a:p>
        </p:txBody>
      </p: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3794769-7083-98D7-819F-0C460D57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84" y="2076312"/>
            <a:ext cx="6501105" cy="33148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1A45C0-15A5-4966-344C-A87F36DCE156}"/>
              </a:ext>
            </a:extLst>
          </p:cNvPr>
          <p:cNvSpPr txBox="1"/>
          <p:nvPr/>
        </p:nvSpPr>
        <p:spPr>
          <a:xfrm>
            <a:off x="6245067" y="1152982"/>
            <a:ext cx="5240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INSPIRED 2020 - </a:t>
            </a:r>
            <a:r>
              <a:rPr lang="en-US" dirty="0"/>
              <a:t>International Project Week </a:t>
            </a:r>
          </a:p>
          <a:p>
            <a:pPr algn="ctr"/>
            <a:r>
              <a:rPr lang="en-US" dirty="0"/>
              <a:t>for Interdisciplinary Research-Oriented </a:t>
            </a:r>
          </a:p>
          <a:p>
            <a:pPr algn="ctr"/>
            <a:r>
              <a:rPr lang="en-US" dirty="0"/>
              <a:t>Digital Learning @ TU Darmstadt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EB9C15-5166-2024-720F-0DB6A50EF26C}"/>
              </a:ext>
            </a:extLst>
          </p:cNvPr>
          <p:cNvSpPr txBox="1"/>
          <p:nvPr/>
        </p:nvSpPr>
        <p:spPr>
          <a:xfrm>
            <a:off x="1873244" y="5443553"/>
            <a:ext cx="98171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Myme</a:t>
            </a:r>
            <a:r>
              <a:rPr lang="it-IT" dirty="0"/>
              <a:t> 2021 - Make </a:t>
            </a:r>
            <a:r>
              <a:rPr lang="it-IT" dirty="0" err="1"/>
              <a:t>Yourself</a:t>
            </a:r>
            <a:r>
              <a:rPr lang="it-IT" dirty="0"/>
              <a:t> More </a:t>
            </a:r>
            <a:r>
              <a:rPr lang="it-IT" dirty="0" err="1"/>
              <a:t>Employable</a:t>
            </a:r>
            <a:r>
              <a:rPr lang="it-IT" dirty="0"/>
              <a:t>, Erasmus+ project in Poland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Science &amp; Human </a:t>
            </a:r>
            <a:r>
              <a:rPr lang="it-IT" dirty="0" err="1"/>
              <a:t>Rights</a:t>
            </a:r>
            <a:r>
              <a:rPr lang="it-IT" dirty="0"/>
              <a:t> by the Global Campus of Human </a:t>
            </a:r>
            <a:r>
              <a:rPr lang="it-IT" dirty="0" err="1"/>
              <a:t>Rights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Google IT support </a:t>
            </a:r>
            <a:r>
              <a:rPr lang="it-IT" dirty="0" err="1"/>
              <a:t>professional</a:t>
            </a:r>
            <a:r>
              <a:rPr lang="it-IT" dirty="0"/>
              <a:t> &amp; Cybersecurity by </a:t>
            </a:r>
            <a:r>
              <a:rPr lang="it-IT" dirty="0" err="1"/>
              <a:t>AcademyRapido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 - VR Game Design &amp; Development Intern @ </a:t>
            </a:r>
            <a:r>
              <a:rPr lang="en-US" dirty="0" err="1"/>
              <a:t>SynArea</a:t>
            </a:r>
            <a:r>
              <a:rPr lang="en-US" dirty="0"/>
              <a:t>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Empathy, Machine Learning for Vision &amp; Multimedia @ </a:t>
            </a:r>
            <a:r>
              <a:rPr lang="en-US" dirty="0" err="1"/>
              <a:t>Polito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61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Accessorio di moda, fiore, donna, persona">
            <a:extLst>
              <a:ext uri="{FF2B5EF4-FFF2-40B4-BE49-F238E27FC236}">
                <a16:creationId xmlns:a16="http://schemas.microsoft.com/office/drawing/2014/main" id="{D9367362-6016-E469-D57A-FFC409BAC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80" y="122903"/>
            <a:ext cx="6612193" cy="661219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968264-D649-408F-4C51-E8D34521BF73}"/>
              </a:ext>
            </a:extLst>
          </p:cNvPr>
          <p:cNvSpPr txBox="1"/>
          <p:nvPr/>
        </p:nvSpPr>
        <p:spPr>
          <a:xfrm>
            <a:off x="-602933" y="4703802"/>
            <a:ext cx="6196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/>
              <a:t>Thank </a:t>
            </a:r>
            <a:r>
              <a:rPr lang="it-IT" sz="6600" b="1" dirty="0" err="1"/>
              <a:t>you</a:t>
            </a:r>
            <a:r>
              <a:rPr lang="it-IT" sz="6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045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CDF743F-D7F9-4748-9998-94AC75EEE191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224</Words>
  <Application>Microsoft Office PowerPoint</Application>
  <PresentationFormat>Widescreen</PresentationFormat>
  <Paragraphs>43</Paragraphs>
  <Slides>9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Grandview Display</vt:lpstr>
      <vt:lpstr>Wingdings 3</vt:lpstr>
      <vt:lpstr>Ion</vt:lpstr>
      <vt:lpstr>Fabrizio Sulpizio Projects </vt:lpstr>
      <vt:lpstr>Metarehab: a Gamified VR app for neurodegenerative disorders rehabilitation (IEEE GEM 2024)</vt:lpstr>
      <vt:lpstr>MetaRehab: An affordable, engaging VR system for independent home rehabilitation in neurodegenerative disorders</vt:lpstr>
      <vt:lpstr>Aware: desktop VR for Social Anxiety</vt:lpstr>
      <vt:lpstr>Alptech Project</vt:lpstr>
      <vt:lpstr>Holo-BLSD Mixed Reality based self-training and self-assessment tool for emergency first responder procedures in case of cardiac arrest.</vt:lpstr>
      <vt:lpstr>Other projects &amp; accomplishments</vt:lpstr>
      <vt:lpstr>Other projects &amp; accomplishments II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 for Rehabilitation:  an inclusive gamified VR-based approach in neurodegenerative diseases</dc:title>
  <dc:creator>Fabrizio Sulpizio</dc:creator>
  <cp:lastModifiedBy>Fabrizio  Sulpizio</cp:lastModifiedBy>
  <cp:revision>9</cp:revision>
  <cp:lastPrinted>2025-04-07T14:15:06Z</cp:lastPrinted>
  <dcterms:created xsi:type="dcterms:W3CDTF">2023-11-23T14:07:03Z</dcterms:created>
  <dcterms:modified xsi:type="dcterms:W3CDTF">2025-04-07T14:27:02Z</dcterms:modified>
</cp:coreProperties>
</file>